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7" r:id="rId3"/>
    <p:sldId id="297" r:id="rId4"/>
    <p:sldId id="261" r:id="rId5"/>
    <p:sldId id="262" r:id="rId6"/>
    <p:sldId id="279" r:id="rId7"/>
    <p:sldId id="259" r:id="rId8"/>
    <p:sldId id="277" r:id="rId9"/>
    <p:sldId id="271" r:id="rId10"/>
    <p:sldId id="300" r:id="rId11"/>
    <p:sldId id="298" r:id="rId12"/>
    <p:sldId id="289" r:id="rId13"/>
    <p:sldId id="30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1D3"/>
    <a:srgbClr val="C1FFDD"/>
    <a:srgbClr val="8FFFC2"/>
    <a:srgbClr val="FAE9B8"/>
    <a:srgbClr val="F6D986"/>
    <a:srgbClr val="37FF91"/>
    <a:srgbClr val="F0BF3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89065" autoAdjust="0"/>
  </p:normalViewPr>
  <p:slideViewPr>
    <p:cSldViewPr>
      <p:cViewPr varScale="1">
        <p:scale>
          <a:sx n="100" d="100"/>
          <a:sy n="100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9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2D200B4-972A-4190-8567-2F81A1DAE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5D91F6E0-1CE4-4FBC-960D-31F74DC32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4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9863" indent="-169863" algn="l" rtl="0" eaLnBrk="0" fontAlgn="base" hangingPunct="0">
      <a:spcBef>
        <a:spcPts val="600"/>
      </a:spcBef>
      <a:spcAft>
        <a:spcPct val="0"/>
      </a:spcAft>
      <a:buClr>
        <a:srgbClr val="C00000"/>
      </a:buClr>
      <a:buFont typeface="Calibri" panose="020F0502020204030204" pitchFamily="34" charset="0"/>
      <a:buChar char="●"/>
      <a:defRPr sz="1400" kern="1200">
        <a:solidFill>
          <a:schemeClr val="tx1"/>
        </a:solidFill>
        <a:latin typeface="+mn-lt"/>
        <a:ea typeface="ＭＳ Ｐゴシック" pitchFamily="-128" charset="-128"/>
        <a:cs typeface="+mn-cs"/>
      </a:defRPr>
    </a:lvl1pPr>
    <a:lvl2pPr marL="404813" indent="-169863" algn="l" rtl="0" eaLnBrk="0" fontAlgn="base" hangingPunct="0">
      <a:spcBef>
        <a:spcPct val="30000"/>
      </a:spcBef>
      <a:spcAft>
        <a:spcPct val="0"/>
      </a:spcAft>
      <a:buClr>
        <a:srgbClr val="008000"/>
      </a:buClr>
      <a:buSzPct val="70000"/>
      <a:buFont typeface="Wingdings" panose="05000000000000000000" pitchFamily="2" charset="2"/>
      <a:buChar char="n"/>
      <a:defRPr sz="1400" kern="1200">
        <a:solidFill>
          <a:schemeClr val="tx1"/>
        </a:solidFill>
        <a:latin typeface="+mn-lt"/>
        <a:ea typeface="ＭＳ Ｐゴシック" pitchFamily="-128" charset="-128"/>
        <a:cs typeface="+mn-cs"/>
      </a:defRPr>
    </a:lvl2pPr>
    <a:lvl3pPr marL="627063" indent="-169863" algn="l" rtl="0" eaLnBrk="0" fontAlgn="base" hangingPunct="0">
      <a:spcBef>
        <a:spcPct val="30000"/>
      </a:spcBef>
      <a:spcAft>
        <a:spcPct val="0"/>
      </a:spcAft>
      <a:buClr>
        <a:srgbClr val="0070C0"/>
      </a:buClr>
      <a:buSzPct val="70000"/>
      <a:buFont typeface="Wingdings" panose="05000000000000000000" pitchFamily="2" charset="2"/>
      <a:buChar char="®"/>
      <a:defRPr sz="1400" kern="1200">
        <a:solidFill>
          <a:schemeClr val="tx1"/>
        </a:solidFill>
        <a:latin typeface="+mn-lt"/>
        <a:ea typeface="ＭＳ Ｐゴシック" pitchFamily="-128" charset="-128"/>
        <a:cs typeface="+mn-cs"/>
      </a:defRPr>
    </a:lvl3pPr>
    <a:lvl4pPr marL="1657350" indent="-285750" algn="l" rtl="0" eaLnBrk="0" fontAlgn="base" hangingPunct="0">
      <a:spcBef>
        <a:spcPct val="30000"/>
      </a:spcBef>
      <a:spcAft>
        <a:spcPct val="0"/>
      </a:spcAft>
      <a:buClr>
        <a:srgbClr val="C00000"/>
      </a:buClr>
      <a:buFont typeface="Calibri" panose="020F0502020204030204" pitchFamily="34" charset="0"/>
      <a:buChar char="●"/>
      <a:defRPr sz="1400" kern="1200">
        <a:solidFill>
          <a:schemeClr val="tx1"/>
        </a:solidFill>
        <a:latin typeface="+mn-lt"/>
        <a:ea typeface="ＭＳ Ｐゴシック" pitchFamily="-128" charset="-128"/>
        <a:cs typeface="+mn-cs"/>
      </a:defRPr>
    </a:lvl4pPr>
    <a:lvl5pPr marL="2114550" indent="-285750" algn="l" rtl="0" eaLnBrk="0" fontAlgn="base" hangingPunct="0">
      <a:spcBef>
        <a:spcPct val="30000"/>
      </a:spcBef>
      <a:spcAft>
        <a:spcPct val="0"/>
      </a:spcAft>
      <a:buClr>
        <a:srgbClr val="C00000"/>
      </a:buClr>
      <a:buFont typeface="Calibri" panose="020F0502020204030204" pitchFamily="34" charset="0"/>
      <a:buChar char="●"/>
      <a:defRPr sz="1400" kern="1200">
        <a:solidFill>
          <a:schemeClr val="tx1"/>
        </a:solidFill>
        <a:latin typeface="+mn-lt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C2888D-053D-4C5F-B172-12BBA5247CDC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2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Client Facilitator is generally the first “face” the client sees when coming to a site. </a:t>
            </a:r>
          </a:p>
          <a:p>
            <a:r>
              <a:rPr lang="en-US" altLang="en-US" smtClean="0">
                <a:ea typeface="ＭＳ Ｐゴシック" pitchFamily="34" charset="-128"/>
              </a:rPr>
              <a:t>They “facilitate” the start of the process of determining if the client is eligible to use AARP’ Tax-Aide’s services and ensuring the client has all the needed documents.</a:t>
            </a:r>
          </a:p>
        </p:txBody>
      </p:sp>
      <p:sp>
        <p:nvSpPr>
          <p:cNvPr id="36868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45515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Provide CF’s with the tools they will need to do their job.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Hand-Out – Glossary of Acronyms</a:t>
            </a: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Go through the Form 13614-C </a:t>
            </a:r>
            <a:r>
              <a:rPr lang="en-US" altLang="en-US" smtClean="0">
                <a:ea typeface="ＭＳ Ｐゴシック" pitchFamily="34" charset="-128"/>
              </a:rPr>
              <a:t>with new CF’s.</a:t>
            </a:r>
            <a:endParaRPr lang="en-US" altLang="en-US" b="1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4092BF-8585-463B-878E-B3703E2B8FF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909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Provide CF’s with the tools they will need to do their job.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Hand-Out – Glossary of Acronyms</a:t>
            </a: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Go through site sign in/activity sheet </a:t>
            </a:r>
            <a:r>
              <a:rPr lang="en-US" altLang="en-US" smtClean="0">
                <a:ea typeface="ＭＳ Ｐゴシック" pitchFamily="34" charset="-128"/>
              </a:rPr>
              <a:t>with new CF’s.</a:t>
            </a:r>
            <a:endParaRPr lang="en-US" altLang="en-US" b="1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A96381-FE7B-4E8D-B9CD-D65BD3505F5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2988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For the new CF – Provide an overview of the process a client goes through at a Tax-Aide site.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6B569C0-F6A6-49EE-9A8C-9A036C623EC7}" type="slidenum">
              <a:rPr lang="en-US" altLang="en-US" sz="1200">
                <a:latin typeface="Calibri" panose="020F0502020204030204" pitchFamily="34" charset="0"/>
              </a:rPr>
              <a:pPr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3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CF’s a</a:t>
            </a:r>
            <a:r>
              <a:rPr lang="en-US" altLang="en-US" sz="1200" smtClean="0">
                <a:ea typeface="ＭＳ Ｐゴシック" pitchFamily="34" charset="-128"/>
              </a:rPr>
              <a:t>re the AARP client’s first interviewer with Tax-Aide and play a vital role in setting the stage for a cooperative exchange and successful and accurate tax return preparation! </a:t>
            </a:r>
            <a:endParaRPr lang="en-US" altLang="en-US" smtClean="0">
              <a:ea typeface="ＭＳ Ｐゴシック" pitchFamily="34" charset="-128"/>
            </a:endParaRPr>
          </a:p>
          <a:p>
            <a:pPr marL="0" indent="0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028DBF-C398-4A4C-8E63-2F2AC6434A8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66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6E3BC3-C442-48A2-9923-CF95DD92BBC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Site-specific, but potential tasks can include: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Greets the client;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Maintains the sign-in log;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the tax prep process and possible wait time;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ID documents required;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tax documents required;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completion of the Form 13614C – intake questionnaire;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Screens the intake questionnaire to ensure it is complete;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Directs clients to other sites such as state or local, Social Security, etc.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Starts the envelope for holding taxpayer documents</a:t>
            </a:r>
          </a:p>
        </p:txBody>
      </p:sp>
    </p:spTree>
    <p:extLst>
      <p:ext uri="{BB962C8B-B14F-4D97-AF65-F5344CB8AC3E}">
        <p14:creationId xmlns:p14="http://schemas.microsoft.com/office/powerpoint/2010/main" val="7988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70A575-92EC-4322-BDFD-ECF2FB3F872A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Site-specific, but potential tasks can include: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Greets the client;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Maintains the sign-in log;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the tax prep process and possible wait time;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ID documents required;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tax documents required;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Explains completion of the Form 13614C – intake questionnaire;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Screens the intake questionnaire to ensure it is complete;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Directs clients to other sites such as state or local, Social Security, etc.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Starts the envelope for holding taxpayer documents</a:t>
            </a:r>
          </a:p>
        </p:txBody>
      </p:sp>
    </p:spTree>
    <p:extLst>
      <p:ext uri="{BB962C8B-B14F-4D97-AF65-F5344CB8AC3E}">
        <p14:creationId xmlns:p14="http://schemas.microsoft.com/office/powerpoint/2010/main" val="67551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74568-699F-41E6-B4CA-9E4E59362CC2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Wear nametags—first name and last name initial (not full last name)</a:t>
            </a:r>
          </a:p>
          <a:p>
            <a:r>
              <a:rPr lang="en-US" altLang="en-US" smtClean="0">
                <a:ea typeface="ＭＳ Ｐゴシック" pitchFamily="34" charset="-128"/>
              </a:rPr>
              <a:t>Know your hours and be on time to greet taxpayers</a:t>
            </a:r>
          </a:p>
          <a:p>
            <a:r>
              <a:rPr lang="en-US" altLang="en-US" smtClean="0">
                <a:ea typeface="ＭＳ Ｐゴシック" pitchFamily="34" charset="-128"/>
              </a:rPr>
              <a:t>Get to know your site coordinator and preparers</a:t>
            </a:r>
          </a:p>
          <a:p>
            <a:r>
              <a:rPr lang="en-US" altLang="en-US" smtClean="0">
                <a:ea typeface="ＭＳ Ｐゴシック" pitchFamily="34" charset="-128"/>
              </a:rPr>
              <a:t>Stressed out/confused taxpayers need a positive, non-confrontational attitude</a:t>
            </a:r>
          </a:p>
          <a:p>
            <a:r>
              <a:rPr lang="en-US" altLang="en-US" smtClean="0">
                <a:ea typeface="ＭＳ Ｐゴシック" pitchFamily="34" charset="-128"/>
              </a:rPr>
              <a:t>If clients get pushy or intimidating, get the site coordinator to handle</a:t>
            </a:r>
          </a:p>
          <a:p>
            <a:r>
              <a:rPr lang="en-US" altLang="en-US" smtClean="0">
                <a:ea typeface="ＭＳ Ｐゴシック" pitchFamily="34" charset="-128"/>
              </a:rPr>
              <a:t>When in doubt or have questions, go to the Site Coordinator.</a:t>
            </a:r>
          </a:p>
          <a:p>
            <a:r>
              <a:rPr lang="en-US" altLang="en-US" smtClean="0">
                <a:ea typeface="ＭＳ Ｐゴシック" pitchFamily="34" charset="-128"/>
              </a:rPr>
              <a:t>Direct taxpayers to posters if necessary, but never turn a client away without site coordinator getting involved.</a:t>
            </a:r>
          </a:p>
        </p:txBody>
      </p:sp>
      <p:sp>
        <p:nvSpPr>
          <p:cNvPr id="39940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6290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55EC09-1F5E-461E-99C1-FE89F68A746B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2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Client facilitators: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Responsibilities are site specific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But can be broad and demanding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Can play a vital role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Are often under-utilized and under-appreciated 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0964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5856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6BA61C-5FCE-43BB-BC5D-D9C3CB8EDD1B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2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Client facilitators: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Responsibilities are site specific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But can be broad and demanding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Can play a vital role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Are often under-utilized and under-appreciated 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75924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6BE0A3-3359-4F88-8235-38F07052FF68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“Potential” tasks – depends on how well the CF is trained and used and if the LC specifies other duties.</a:t>
            </a:r>
          </a:p>
          <a:p>
            <a:r>
              <a:rPr lang="en-US" altLang="en-US" smtClean="0">
                <a:ea typeface="ＭＳ Ｐゴシック" pitchFamily="34" charset="-128"/>
              </a:rPr>
              <a:t>BEST PRACTICE: have the CF highlight the boxes on income documents of the taxable amounts and any withholding amounts, if they feel comfortable or knowledgeable enough to do this.</a:t>
            </a:r>
          </a:p>
          <a:p>
            <a:r>
              <a:rPr lang="en-US" altLang="en-US" smtClean="0">
                <a:ea typeface="ＭＳ Ｐゴシック" pitchFamily="34" charset="-128"/>
              </a:rPr>
              <a:t>BEST PRACTICE: Have the client facilitator review the intake sheet and highlight any positive “YES” or “UNSURE” answers. This will help to make the counselor aware when they are reviewing the intake.</a:t>
            </a:r>
          </a:p>
        </p:txBody>
      </p:sp>
      <p:sp>
        <p:nvSpPr>
          <p:cNvPr id="43012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1106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2230A2-B90F-4F1E-A017-570B11478388}" type="slidenum">
              <a:rPr lang="en-US" altLang="en-US" sz="24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4036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65309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Provide CF’s with the tools they will need to do their job.</a:t>
            </a: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Hand-Out – Glossary of Acronyms</a:t>
            </a:r>
          </a:p>
          <a:p>
            <a:endParaRPr lang="en-US" altLang="en-US" b="1" smtClean="0">
              <a:ea typeface="ＭＳ Ｐゴシック" pitchFamily="34" charset="-128"/>
            </a:endParaRPr>
          </a:p>
          <a:p>
            <a:r>
              <a:rPr lang="en-US" altLang="en-US" b="1" smtClean="0">
                <a:ea typeface="ＭＳ Ｐゴシック" pitchFamily="34" charset="-128"/>
              </a:rPr>
              <a:t>Go through the Form 13614-C </a:t>
            </a:r>
            <a:r>
              <a:rPr lang="en-US" altLang="en-US" smtClean="0">
                <a:ea typeface="ＭＳ Ｐゴシック" pitchFamily="34" charset="-128"/>
              </a:rPr>
              <a:t>with new CF’s.</a:t>
            </a:r>
            <a:endParaRPr lang="en-US" altLang="en-US" b="1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ts val="6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®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Font typeface="Calibri" panose="020F0502020204030204" pitchFamily="34" charset="0"/>
              <a:buChar char="●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5B9D3-A4A2-4619-A56D-A580F2FC001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89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52000">
                <a:schemeClr val="accent4">
                  <a:lumMod val="75000"/>
                </a:schemeClr>
              </a:gs>
              <a:gs pos="9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 descr="AARPlogo07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091238"/>
            <a:ext cx="22717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white">
          <a:xfrm>
            <a:off x="2403475" y="603885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900" b="1" i="1" smtClean="0">
                <a:solidFill>
                  <a:srgbClr val="474B78"/>
                </a:solidFill>
                <a:latin typeface="Cambria" panose="02040503050406030204" pitchFamily="18" charset="0"/>
              </a:rPr>
              <a:t>TAX-AIDE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7315200" cy="2593975"/>
          </a:xfrm>
        </p:spPr>
        <p:txBody>
          <a:bodyPr anchorCtr="0"/>
          <a:lstStyle>
            <a:lvl1pPr>
              <a:defRPr sz="6000" kern="0" spc="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6233160" cy="1066800"/>
          </a:xfrm>
        </p:spPr>
        <p:txBody>
          <a:bodyPr>
            <a:noAutofit/>
          </a:bodyPr>
          <a:lstStyle>
            <a:lvl1pPr marL="0" indent="0" algn="l">
              <a:buNone/>
              <a:defRPr sz="4400" spc="0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78E2D9D0-94E0-40FA-BF4C-1E85C682D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6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11C6EB57-937E-4042-BADA-7B918EE58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6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657600" cy="428548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657600" cy="428548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30F90F6B-18D1-4282-94BA-BD104838D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68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70038"/>
            <a:ext cx="3657600" cy="63976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2091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70038"/>
            <a:ext cx="3657600" cy="639762"/>
          </a:xfrm>
        </p:spPr>
        <p:txBody>
          <a:bodyPr rtlCol="0" anchor="ctr">
            <a:noAutofit/>
          </a:bodyPr>
          <a:lstStyle>
            <a:lvl1pPr>
              <a:defRPr lang="en-US" sz="2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2091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16B575B5-C69D-4EF3-92B8-1FDDFEAFD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3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3914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896D56B0-94D7-4DAC-99BC-80B6E36FE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8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8448AE80-B749-4D94-8412-82809FF4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1812898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14400" y="3962400"/>
            <a:ext cx="7620000" cy="20574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D88DDC39-A4E3-4F87-A27B-81A887992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2458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fld id="{02897D79-2570-41CA-AA0D-708362297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84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391400" cy="107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812925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4480718" y="-3337718"/>
            <a:ext cx="182563" cy="9144000"/>
          </a:xfrm>
          <a:prstGeom prst="rect">
            <a:avLst/>
          </a:prstGeom>
          <a:gradFill>
            <a:gsLst>
              <a:gs pos="50000">
                <a:schemeClr val="accent4">
                  <a:lumMod val="7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ltGray">
          <a:xfrm>
            <a:off x="0" y="6478588"/>
            <a:ext cx="9144000" cy="385762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75000"/>
                </a:schemeClr>
              </a:gs>
              <a:gs pos="9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white">
          <a:xfrm>
            <a:off x="1176338" y="6464300"/>
            <a:ext cx="644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900" b="1" i="1" smtClean="0">
                <a:solidFill>
                  <a:srgbClr val="D9D9D9"/>
                </a:solidFill>
                <a:latin typeface="Cambria" panose="02040503050406030204" pitchFamily="18" charset="0"/>
              </a:rPr>
              <a:t>TAX-AIDE</a:t>
            </a:r>
          </a:p>
        </p:txBody>
      </p:sp>
      <p:pic>
        <p:nvPicPr>
          <p:cNvPr id="1031" name="Picture 12" descr="AARPlogo07 cop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496050"/>
            <a:ext cx="11366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9639D"/>
                </a:solidFill>
                <a:latin typeface="Calibri" panose="020F0502020204030204" pitchFamily="34" charset="0"/>
              </a:defRPr>
            </a:lvl1pPr>
          </a:lstStyle>
          <a:p>
            <a:fld id="{12CA65FE-211F-486D-A008-6897F7E320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spc="-100">
          <a:solidFill>
            <a:srgbClr val="2326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3263C"/>
          </a:solidFill>
          <a:latin typeface="Cambria" panose="02040503050406030204" pitchFamily="18" charset="0"/>
        </a:defRPr>
      </a:lvl9pPr>
    </p:titleStyle>
    <p:bodyStyle>
      <a:lvl1pPr marL="288925" indent="-288925" algn="l" rtl="0" eaLnBrk="0" fontAlgn="base" hangingPunct="0">
        <a:spcBef>
          <a:spcPts val="1800"/>
        </a:spcBef>
        <a:spcAft>
          <a:spcPct val="0"/>
        </a:spcAft>
        <a:buClr>
          <a:srgbClr val="B54A10"/>
        </a:buClr>
        <a:buSzPct val="94000"/>
        <a:buFont typeface="Calibri" panose="020F0502020204030204" pitchFamily="34" charset="0"/>
        <a:buChar char="●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93688" algn="l" rtl="0" eaLnBrk="0" fontAlgn="base" hangingPunct="0">
        <a:spcBef>
          <a:spcPts val="1200"/>
        </a:spcBef>
        <a:spcAft>
          <a:spcPct val="0"/>
        </a:spcAft>
        <a:buClr>
          <a:srgbClr val="105766"/>
        </a:buClr>
        <a:buSzPct val="63000"/>
        <a:buFont typeface="Wingdings" panose="05000000000000000000" pitchFamily="2" charset="2"/>
        <a:buChar char=""/>
        <a:defRPr sz="3000" b="1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8763" algn="l" rtl="0" eaLnBrk="0" fontAlgn="base" hangingPunct="0">
        <a:spcBef>
          <a:spcPct val="20000"/>
        </a:spcBef>
        <a:spcAft>
          <a:spcPct val="0"/>
        </a:spcAft>
        <a:buClr>
          <a:srgbClr val="3F1E25"/>
        </a:buClr>
        <a:buSzPct val="70000"/>
        <a:buFont typeface="Wingdings" panose="05000000000000000000" pitchFamily="2" charset="2"/>
        <a:buChar char=""/>
        <a:defRPr sz="2800" b="1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49238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90000"/>
        <a:buFont typeface="Calibri" panose="020F0502020204030204" pitchFamily="34" charset="0"/>
        <a:buChar char="●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838200"/>
            <a:ext cx="7696200" cy="2593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Client Facilitator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62325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/>
              <a:t>Tax </a:t>
            </a:r>
            <a:r>
              <a:rPr lang="en-US" altLang="en-US" dirty="0"/>
              <a:t>Year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E3FAEB6-63B4-4E4A-AB13-2D2A2B4EF893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4964"/>
            <a:ext cx="8869680" cy="682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C859785-EA0B-4851-9E24-6A866328DCD7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60"/>
            <a:ext cx="9144000" cy="665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Typical Forms…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531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4648200"/>
          </a:xfrm>
          <a:ln w="31750">
            <a:solidFill>
              <a:srgbClr val="002060">
                <a:alpha val="79999"/>
              </a:srgb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smtClean="0"/>
              <a:t>W-2 </a:t>
            </a:r>
            <a:r>
              <a:rPr lang="en-US" altLang="en-US" sz="2000" b="0" smtClean="0"/>
              <a:t>(Wage and Tax Statement)</a:t>
            </a:r>
          </a:p>
          <a:p>
            <a:r>
              <a:rPr lang="en-US" altLang="en-US" sz="2000" smtClean="0"/>
              <a:t>W-2G </a:t>
            </a:r>
            <a:r>
              <a:rPr lang="en-US" altLang="en-US" sz="2000" b="0" smtClean="0"/>
              <a:t>(Certain Government Payments)</a:t>
            </a:r>
          </a:p>
          <a:p>
            <a:r>
              <a:rPr lang="en-US" altLang="en-US" sz="2000" smtClean="0"/>
              <a:t>1065, Schedule K-1 </a:t>
            </a:r>
            <a:r>
              <a:rPr lang="en-US" altLang="en-US" sz="2000" b="0" smtClean="0"/>
              <a:t>(Partner’s Share of Income, Deductions, Credits, etc.)</a:t>
            </a:r>
            <a:endParaRPr lang="en-US" altLang="en-US" sz="2000" smtClean="0"/>
          </a:p>
          <a:p>
            <a:r>
              <a:rPr lang="en-US" altLang="en-US" sz="2000" smtClean="0"/>
              <a:t>1095-A </a:t>
            </a:r>
            <a:r>
              <a:rPr lang="en-US" altLang="en-US" sz="2000" b="0" smtClean="0"/>
              <a:t>(Health Insurance Marketplace Statement)</a:t>
            </a:r>
          </a:p>
          <a:p>
            <a:r>
              <a:rPr lang="en-US" altLang="en-US" sz="2000" smtClean="0"/>
              <a:t>1099-R </a:t>
            </a:r>
            <a:r>
              <a:rPr lang="en-US" altLang="en-US" sz="2000" b="0" smtClean="0"/>
              <a:t>(Distribution from Pensions, Annuities, Retirement or Profit Sharing Plans, IRAs, Insurance Contracts, etc.)</a:t>
            </a:r>
          </a:p>
          <a:p>
            <a:endParaRPr lang="en-US" altLang="en-US" smtClean="0"/>
          </a:p>
        </p:txBody>
      </p:sp>
      <p:sp>
        <p:nvSpPr>
          <p:cNvPr id="22532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114800" cy="4648200"/>
          </a:xfrm>
          <a:ln w="31750">
            <a:solidFill>
              <a:srgbClr val="002060">
                <a:alpha val="79999"/>
              </a:srgb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smtClean="0"/>
              <a:t>1099-INT </a:t>
            </a:r>
            <a:r>
              <a:rPr lang="en-US" altLang="en-US" sz="2000" b="0" smtClean="0"/>
              <a:t>(Interest Income)</a:t>
            </a:r>
            <a:endParaRPr lang="en-US" altLang="en-US" sz="2000" smtClean="0"/>
          </a:p>
          <a:p>
            <a:r>
              <a:rPr lang="en-US" altLang="en-US" sz="2000" smtClean="0"/>
              <a:t>1099-DIV </a:t>
            </a:r>
            <a:r>
              <a:rPr lang="en-US" altLang="en-US" sz="2000" b="0" smtClean="0"/>
              <a:t>(Dividends &amp; Distributions)</a:t>
            </a:r>
            <a:endParaRPr lang="en-US" altLang="en-US" sz="2000" smtClean="0"/>
          </a:p>
          <a:p>
            <a:r>
              <a:rPr lang="en-US" altLang="en-US" sz="2000" smtClean="0"/>
              <a:t>1099-MISC </a:t>
            </a:r>
            <a:r>
              <a:rPr lang="en-US" altLang="en-US" sz="2000" b="0" smtClean="0"/>
              <a:t>(Miscellaneous Income)</a:t>
            </a:r>
          </a:p>
          <a:p>
            <a:r>
              <a:rPr lang="en-US" altLang="en-US" sz="2000" smtClean="0"/>
              <a:t>1099-G </a:t>
            </a:r>
            <a:r>
              <a:rPr lang="en-US" altLang="en-US" sz="2000" b="0" smtClean="0"/>
              <a:t>(Certain gambling winnings)</a:t>
            </a:r>
          </a:p>
          <a:p>
            <a:r>
              <a:rPr lang="en-US" altLang="en-US" sz="2000" smtClean="0"/>
              <a:t>1099-B </a:t>
            </a:r>
            <a:r>
              <a:rPr lang="en-US" altLang="en-US" sz="2000" b="0" smtClean="0"/>
              <a:t>(Proceeds from Brokers and Barter Exchange Transactions)</a:t>
            </a:r>
            <a:endParaRPr lang="en-US" alt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2253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45F9B28-BEBB-44B4-B148-F40D1C54E51B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endCxn id="17" idx="0"/>
          </p:cNvCxnSpPr>
          <p:nvPr/>
        </p:nvCxnSpPr>
        <p:spPr>
          <a:xfrm>
            <a:off x="3810000" y="1524000"/>
            <a:ext cx="3924300" cy="18698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Tax-Aide Process</a:t>
            </a:r>
            <a:endParaRPr lang="en-US" dirty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53079" y="1911988"/>
            <a:ext cx="831894" cy="879525"/>
            <a:chOff x="4232253" y="1828800"/>
            <a:chExt cx="831894" cy="879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115" y="1828800"/>
              <a:ext cx="582170" cy="5717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232253" y="2400548"/>
              <a:ext cx="831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Taxpayer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48471" y="3877163"/>
            <a:ext cx="137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Client Facilitator</a:t>
            </a:r>
            <a:endParaRPr lang="en-US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3861" y="13716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Door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1800" y="3393877"/>
            <a:ext cx="1905000" cy="487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en-US" sz="1200" b="1" dirty="0" smtClean="0">
                <a:solidFill>
                  <a:schemeClr val="tx1"/>
                </a:solidFill>
              </a:rPr>
              <a:t>Welcome and greet</a:t>
            </a:r>
          </a:p>
          <a:p>
            <a:pPr marL="400050"/>
            <a:r>
              <a:rPr lang="en-US" sz="1200" b="1" dirty="0" smtClean="0">
                <a:solidFill>
                  <a:schemeClr val="tx1"/>
                </a:solidFill>
              </a:rPr>
              <a:t>Sign-in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59317" y="4038600"/>
            <a:ext cx="1679554" cy="487362"/>
          </a:xfrm>
          <a:prstGeom prst="roundRect">
            <a:avLst/>
          </a:prstGeom>
          <a:solidFill>
            <a:srgbClr val="FAE9B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/>
            <a:r>
              <a:rPr lang="en-US" sz="1200" b="1" dirty="0" smtClean="0">
                <a:solidFill>
                  <a:schemeClr val="tx1"/>
                </a:solidFill>
              </a:rPr>
              <a:t>Taxpayer fills</a:t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en-US" sz="1200" b="1" dirty="0" smtClean="0">
                <a:solidFill>
                  <a:schemeClr val="tx1"/>
                </a:solidFill>
              </a:rPr>
              <a:t>out Intake Sheet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7" idx="1"/>
            <a:endCxn id="22" idx="0"/>
          </p:cNvCxnSpPr>
          <p:nvPr/>
        </p:nvCxnSpPr>
        <p:spPr>
          <a:xfrm flipH="1">
            <a:off x="5599094" y="3637558"/>
            <a:ext cx="1182706" cy="40104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  <a:endCxn id="26" idx="1"/>
          </p:cNvCxnSpPr>
          <p:nvPr/>
        </p:nvCxnSpPr>
        <p:spPr>
          <a:xfrm>
            <a:off x="5599094" y="4525962"/>
            <a:ext cx="1525637" cy="9453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830501" y="5943600"/>
            <a:ext cx="2111397" cy="487362"/>
          </a:xfrm>
          <a:prstGeom prst="roundRect">
            <a:avLst/>
          </a:prstGeom>
          <a:solidFill>
            <a:srgbClr val="C1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/>
            <a:r>
              <a:rPr lang="en-US" sz="1200" b="1" dirty="0" smtClean="0">
                <a:solidFill>
                  <a:schemeClr val="tx1"/>
                </a:solidFill>
              </a:rPr>
              <a:t>Counselor prepares tax return(s)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6" idx="2"/>
          </p:cNvCxnSpPr>
          <p:nvPr/>
        </p:nvCxnSpPr>
        <p:spPr>
          <a:xfrm rot="5400000">
            <a:off x="6042873" y="4598316"/>
            <a:ext cx="498544" cy="2731913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124731" y="5227638"/>
            <a:ext cx="1066740" cy="487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/>
            <a:r>
              <a:rPr lang="en-US" sz="1200" b="1" dirty="0" smtClean="0">
                <a:solidFill>
                  <a:schemeClr val="tx1"/>
                </a:solidFill>
              </a:rPr>
              <a:t>Screen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7568" y="4618038"/>
            <a:ext cx="1773596" cy="487362"/>
          </a:xfrm>
          <a:prstGeom prst="roundRect">
            <a:avLst/>
          </a:prstGeom>
          <a:solidFill>
            <a:srgbClr val="C1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200" b="1" dirty="0" smtClean="0">
                <a:solidFill>
                  <a:schemeClr val="tx1"/>
                </a:solidFill>
              </a:rPr>
              <a:t>Return(s) Quality Reviewed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23556" name="Group 23555"/>
          <p:cNvGrpSpPr/>
          <p:nvPr/>
        </p:nvGrpSpPr>
        <p:grpSpPr>
          <a:xfrm>
            <a:off x="3532577" y="5359534"/>
            <a:ext cx="707245" cy="584066"/>
            <a:chOff x="3596452" y="5042048"/>
            <a:chExt cx="707245" cy="58406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07" y="5042048"/>
              <a:ext cx="328334" cy="322456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96452" y="5364504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Taxpayer</a:t>
              </a:r>
              <a:endParaRPr lang="en-US" sz="1050" dirty="0">
                <a:latin typeface="+mn-lt"/>
              </a:endParaRPr>
            </a:p>
          </p:txBody>
        </p:sp>
      </p:grpSp>
      <p:pic>
        <p:nvPicPr>
          <p:cNvPr id="23558" name="Picture 235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05" y="2312797"/>
            <a:ext cx="365760" cy="3657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63" y="4117806"/>
            <a:ext cx="320040" cy="3143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55" y="5296065"/>
            <a:ext cx="320040" cy="32004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7304478" y="4660166"/>
            <a:ext cx="707245" cy="584066"/>
            <a:chOff x="3596452" y="5042048"/>
            <a:chExt cx="707245" cy="58406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07" y="5042048"/>
              <a:ext cx="328334" cy="32245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596452" y="5364504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Taxpayer</a:t>
              </a:r>
              <a:endParaRPr lang="en-US" sz="1050" dirty="0">
                <a:latin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20232" y="4023712"/>
            <a:ext cx="707245" cy="584066"/>
            <a:chOff x="3596452" y="5042048"/>
            <a:chExt cx="707245" cy="58406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07" y="5042048"/>
              <a:ext cx="328334" cy="322456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596452" y="5364504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Taxpayer</a:t>
              </a:r>
              <a:endParaRPr lang="en-US" sz="1050" dirty="0">
                <a:latin typeface="+mn-lt"/>
              </a:endParaRPr>
            </a:p>
          </p:txBody>
        </p:sp>
      </p:grpSp>
      <p:cxnSp>
        <p:nvCxnSpPr>
          <p:cNvPr id="66" name="Straight Arrow Connector 65"/>
          <p:cNvCxnSpPr>
            <a:stCxn id="30" idx="1"/>
            <a:endCxn id="37" idx="2"/>
          </p:cNvCxnSpPr>
          <p:nvPr/>
        </p:nvCxnSpPr>
        <p:spPr>
          <a:xfrm flipH="1" flipV="1">
            <a:off x="1584366" y="5105400"/>
            <a:ext cx="1246135" cy="10818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1" name="Picture 235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73" y="6027762"/>
            <a:ext cx="336931" cy="32004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7" y="4687610"/>
            <a:ext cx="336931" cy="320040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533400" y="2884060"/>
            <a:ext cx="1773596" cy="487362"/>
          </a:xfrm>
          <a:prstGeom prst="roundRect">
            <a:avLst/>
          </a:prstGeom>
          <a:solidFill>
            <a:srgbClr val="C1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n-US" sz="1200" b="1" dirty="0" smtClean="0">
                <a:solidFill>
                  <a:schemeClr val="tx1"/>
                </a:solidFill>
              </a:rPr>
              <a:t>Forms printed and signed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575" y="2622450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Taxpayer</a:t>
            </a:r>
            <a:endParaRPr lang="en-US" sz="1050" dirty="0">
              <a:latin typeface="+mn-lt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9" y="2953632"/>
            <a:ext cx="336931" cy="320040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endCxn id="71" idx="2"/>
          </p:cNvCxnSpPr>
          <p:nvPr/>
        </p:nvCxnSpPr>
        <p:spPr>
          <a:xfrm flipV="1">
            <a:off x="1394884" y="3371422"/>
            <a:ext cx="25314" cy="123635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4" idx="3"/>
          </p:cNvCxnSpPr>
          <p:nvPr/>
        </p:nvCxnSpPr>
        <p:spPr>
          <a:xfrm flipV="1">
            <a:off x="1773820" y="1676401"/>
            <a:ext cx="1560467" cy="10768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Freeform 23578"/>
          <p:cNvSpPr/>
          <p:nvPr/>
        </p:nvSpPr>
        <p:spPr>
          <a:xfrm>
            <a:off x="3967724" y="1714501"/>
            <a:ext cx="2814076" cy="1857375"/>
          </a:xfrm>
          <a:custGeom>
            <a:avLst/>
            <a:gdLst>
              <a:gd name="connsiteX0" fmla="*/ 2318695 w 2318695"/>
              <a:gd name="connsiteY0" fmla="*/ 1857375 h 1857375"/>
              <a:gd name="connsiteX1" fmla="*/ 366070 w 2318695"/>
              <a:gd name="connsiteY1" fmla="*/ 1333500 h 1857375"/>
              <a:gd name="connsiteX2" fmla="*/ 4120 w 2318695"/>
              <a:gd name="connsiteY2" fmla="*/ 0 h 1857375"/>
              <a:gd name="connsiteX0" fmla="*/ 2392268 w 2392268"/>
              <a:gd name="connsiteY0" fmla="*/ 1828800 h 1828800"/>
              <a:gd name="connsiteX1" fmla="*/ 439643 w 2392268"/>
              <a:gd name="connsiteY1" fmla="*/ 1304925 h 1828800"/>
              <a:gd name="connsiteX2" fmla="*/ 1493 w 2392268"/>
              <a:gd name="connsiteY2" fmla="*/ 0 h 1828800"/>
              <a:gd name="connsiteX0" fmla="*/ 2814076 w 2814076"/>
              <a:gd name="connsiteY0" fmla="*/ 1857375 h 1857375"/>
              <a:gd name="connsiteX1" fmla="*/ 442351 w 2814076"/>
              <a:gd name="connsiteY1" fmla="*/ 1304925 h 1857375"/>
              <a:gd name="connsiteX2" fmla="*/ 4201 w 2814076"/>
              <a:gd name="connsiteY2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4076" h="1857375">
                <a:moveTo>
                  <a:pt x="2814076" y="1857375"/>
                </a:moveTo>
                <a:cubicBezTo>
                  <a:pt x="2030644" y="1750218"/>
                  <a:pt x="910664" y="1614488"/>
                  <a:pt x="442351" y="1304925"/>
                </a:cubicBezTo>
                <a:cubicBezTo>
                  <a:pt x="-25962" y="995363"/>
                  <a:pt x="-7705" y="511969"/>
                  <a:pt x="4201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745249" y="1695450"/>
            <a:ext cx="3354134" cy="3859810"/>
          </a:xfrm>
          <a:custGeom>
            <a:avLst/>
            <a:gdLst>
              <a:gd name="connsiteX0" fmla="*/ 2318695 w 2318695"/>
              <a:gd name="connsiteY0" fmla="*/ 1857375 h 1857375"/>
              <a:gd name="connsiteX1" fmla="*/ 366070 w 2318695"/>
              <a:gd name="connsiteY1" fmla="*/ 1333500 h 1857375"/>
              <a:gd name="connsiteX2" fmla="*/ 4120 w 2318695"/>
              <a:gd name="connsiteY2" fmla="*/ 0 h 1857375"/>
              <a:gd name="connsiteX0" fmla="*/ 2341953 w 2341953"/>
              <a:gd name="connsiteY0" fmla="*/ 1857375 h 1857375"/>
              <a:gd name="connsiteX1" fmla="*/ 279844 w 2341953"/>
              <a:gd name="connsiteY1" fmla="*/ 1474545 h 1857375"/>
              <a:gd name="connsiteX2" fmla="*/ 27378 w 2341953"/>
              <a:gd name="connsiteY2" fmla="*/ 0 h 1857375"/>
              <a:gd name="connsiteX0" fmla="*/ 2341953 w 2341953"/>
              <a:gd name="connsiteY0" fmla="*/ 1857375 h 1857375"/>
              <a:gd name="connsiteX1" fmla="*/ 279844 w 2341953"/>
              <a:gd name="connsiteY1" fmla="*/ 1474545 h 1857375"/>
              <a:gd name="connsiteX2" fmla="*/ 27378 w 2341953"/>
              <a:gd name="connsiteY2" fmla="*/ 0 h 1857375"/>
              <a:gd name="connsiteX0" fmla="*/ 2341953 w 2341953"/>
              <a:gd name="connsiteY0" fmla="*/ 1857375 h 1857375"/>
              <a:gd name="connsiteX1" fmla="*/ 279844 w 2341953"/>
              <a:gd name="connsiteY1" fmla="*/ 1474545 h 1857375"/>
              <a:gd name="connsiteX2" fmla="*/ 27378 w 2341953"/>
              <a:gd name="connsiteY2" fmla="*/ 0 h 1857375"/>
              <a:gd name="connsiteX0" fmla="*/ 2424037 w 2424037"/>
              <a:gd name="connsiteY0" fmla="*/ 1839176 h 1839176"/>
              <a:gd name="connsiteX1" fmla="*/ 283725 w 2424037"/>
              <a:gd name="connsiteY1" fmla="*/ 1474545 h 1839176"/>
              <a:gd name="connsiteX2" fmla="*/ 31259 w 2424037"/>
              <a:gd name="connsiteY2" fmla="*/ 0 h 1839176"/>
              <a:gd name="connsiteX0" fmla="*/ 2753841 w 2753841"/>
              <a:gd name="connsiteY0" fmla="*/ 1843726 h 1843726"/>
              <a:gd name="connsiteX1" fmla="*/ 300717 w 2753841"/>
              <a:gd name="connsiteY1" fmla="*/ 1474545 h 1843726"/>
              <a:gd name="connsiteX2" fmla="*/ 48251 w 2753841"/>
              <a:gd name="connsiteY2" fmla="*/ 0 h 18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841" h="1843726">
                <a:moveTo>
                  <a:pt x="2753841" y="1843726"/>
                </a:moveTo>
                <a:cubicBezTo>
                  <a:pt x="1978230" y="1818466"/>
                  <a:pt x="751649" y="1781833"/>
                  <a:pt x="300717" y="1474545"/>
                </a:cubicBezTo>
                <a:cubicBezTo>
                  <a:pt x="-150215" y="1167257"/>
                  <a:pt x="36345" y="511969"/>
                  <a:pt x="48251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583" name="Straight Arrow Connector 23582"/>
          <p:cNvCxnSpPr/>
          <p:nvPr/>
        </p:nvCxnSpPr>
        <p:spPr>
          <a:xfrm flipV="1">
            <a:off x="3350004" y="1685925"/>
            <a:ext cx="231396" cy="4257675"/>
          </a:xfrm>
          <a:prstGeom prst="straightConnector1">
            <a:avLst/>
          </a:pr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5" name="Group 34"/>
          <p:cNvGrpSpPr/>
          <p:nvPr/>
        </p:nvGrpSpPr>
        <p:grpSpPr>
          <a:xfrm>
            <a:off x="3084782" y="2351751"/>
            <a:ext cx="1562158" cy="1015663"/>
            <a:chOff x="3075053" y="2826350"/>
            <a:chExt cx="1562158" cy="1015663"/>
          </a:xfrm>
        </p:grpSpPr>
        <p:sp>
          <p:nvSpPr>
            <p:cNvPr id="32" name="TextBox 31"/>
            <p:cNvSpPr txBox="1"/>
            <p:nvPr/>
          </p:nvSpPr>
          <p:spPr>
            <a:xfrm>
              <a:off x="3075053" y="2826350"/>
              <a:ext cx="1562158" cy="1015663"/>
            </a:xfrm>
            <a:prstGeom prst="rect">
              <a:avLst/>
            </a:prstGeom>
            <a:solidFill>
              <a:srgbClr val="F9D1D3">
                <a:alpha val="87843"/>
              </a:srgbClr>
            </a:solidFill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>
                <a:solidFill>
                  <a:schemeClr val="accent2"/>
                </a:solidFill>
                <a:latin typeface="+mn-lt"/>
              </a:endParaRPr>
            </a:p>
            <a:p>
              <a:pPr algn="ctr"/>
              <a:endParaRPr lang="en-US" sz="1200" b="1" dirty="0">
                <a:solidFill>
                  <a:schemeClr val="accent2"/>
                </a:solidFill>
                <a:latin typeface="+mn-lt"/>
              </a:endParaRPr>
            </a:p>
            <a:p>
              <a:pPr algn="ctr"/>
              <a:endParaRPr lang="en-US" sz="1200" b="1" dirty="0" smtClean="0">
                <a:solidFill>
                  <a:schemeClr val="accent2"/>
                </a:solidFill>
                <a:latin typeface="+mn-lt"/>
              </a:endParaRPr>
            </a:p>
            <a:p>
              <a:pPr algn="ctr"/>
              <a:r>
                <a:rPr lang="en-US" sz="1200" b="1" dirty="0" smtClean="0">
                  <a:solidFill>
                    <a:schemeClr val="accent2"/>
                  </a:solidFill>
                  <a:latin typeface="+mn-lt"/>
                </a:rPr>
                <a:t>Missing documents or ID, out of scope, …</a:t>
              </a:r>
              <a:endParaRPr lang="en-US" sz="1200" b="1" dirty="0">
                <a:solidFill>
                  <a:schemeClr val="accent2"/>
                </a:solidFill>
                <a:latin typeface="+mn-lt"/>
              </a:endParaRPr>
            </a:p>
          </p:txBody>
        </p:sp>
        <p:pic>
          <p:nvPicPr>
            <p:cNvPr id="23581" name="Picture 2358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134" y="2920757"/>
              <a:ext cx="479997" cy="457200"/>
            </a:xfrm>
            <a:prstGeom prst="rect">
              <a:avLst/>
            </a:prstGeom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15" y="3447643"/>
            <a:ext cx="320040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Client Facilitator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209800"/>
            <a:ext cx="7010400" cy="4098925"/>
          </a:xfrm>
        </p:spPr>
        <p:txBody>
          <a:bodyPr/>
          <a:lstStyle/>
          <a:p>
            <a:pPr marL="53975" indent="0" eaLnBrk="1" hangingPunct="1">
              <a:buFont typeface="Calibri" panose="020F0502020204030204" pitchFamily="34" charset="0"/>
              <a:buNone/>
            </a:pPr>
            <a:r>
              <a:rPr lang="en-US" altLang="en-US" sz="4000" smtClean="0"/>
              <a:t>Questions?</a:t>
            </a:r>
          </a:p>
          <a:p>
            <a:pPr marL="53975" indent="0" eaLnBrk="1" hangingPunct="1"/>
            <a:endParaRPr lang="en-US" altLang="en-US" sz="4000" smtClean="0"/>
          </a:p>
          <a:p>
            <a:pPr marL="53975" indent="0" eaLnBrk="1" hangingPunct="1">
              <a:buFont typeface="Calibri" panose="020F0502020204030204" pitchFamily="34" charset="0"/>
              <a:buNone/>
            </a:pPr>
            <a:r>
              <a:rPr lang="en-US" altLang="en-US" sz="4000" smtClean="0"/>
              <a:t>	Comments…</a:t>
            </a:r>
          </a:p>
        </p:txBody>
      </p:sp>
      <p:pic>
        <p:nvPicPr>
          <p:cNvPr id="34820" name="Picture 6" descr="C:\Users\Steve\AppData\Local\Microsoft\Windows\Temporary Internet Files\Content.IE5\RLMGOXJJ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A9ADCBC-46C0-4F0B-B09C-00B9AA3F1BE1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What/Who is a Client Facilitator?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  <a:defRPr/>
            </a:pPr>
            <a:r>
              <a:rPr lang="en-US" dirty="0" smtClean="0"/>
              <a:t>The Client Facilitator (CF) greets taxpayer, facilitates orderly service, conducts initial screening and interview, and assists in collection and record of site service counts.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1269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03BC2E3-0942-4CB8-82D4-655E52411B37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What/Who is a Client Facilitator?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Greeter, Screener, Interviewer </a:t>
            </a:r>
          </a:p>
          <a:p>
            <a:pPr eaLnBrk="1" hangingPunct="1"/>
            <a:r>
              <a:rPr lang="en-US" altLang="en-US" smtClean="0"/>
              <a:t>Does not answer tax questions or give tax advice, unless a certified Counselor</a:t>
            </a:r>
          </a:p>
          <a:p>
            <a:pPr eaLnBrk="1" hangingPunct="1"/>
            <a:r>
              <a:rPr lang="en-US" altLang="en-US" smtClean="0"/>
              <a:t>Local Coordinator or a Counselor can also be a Client Facilitator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2293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1E3BE0C-B7E2-4923-AD96-B747CC17E2C7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Benefits of a Client Facilitator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Creates pleasant welcoming atmosphere at site</a:t>
            </a:r>
          </a:p>
          <a:p>
            <a:pPr eaLnBrk="1" hangingPunct="1"/>
            <a:r>
              <a:rPr lang="en-US" altLang="en-US" smtClean="0"/>
              <a:t>Calms worried and impatient taxpayers</a:t>
            </a:r>
          </a:p>
          <a:p>
            <a:pPr eaLnBrk="1" hangingPunct="1"/>
            <a:r>
              <a:rPr lang="en-US" altLang="en-US" smtClean="0"/>
              <a:t>Avoids unnecessary taxpayer delays</a:t>
            </a:r>
          </a:p>
          <a:p>
            <a:pPr eaLnBrk="1" hangingPunct="1"/>
            <a:r>
              <a:rPr lang="en-US" altLang="en-US" smtClean="0"/>
              <a:t>Brings order to administration tasks</a:t>
            </a:r>
          </a:p>
          <a:p>
            <a:pPr eaLnBrk="1" hangingPunct="1"/>
            <a:r>
              <a:rPr lang="en-US" altLang="en-US" smtClean="0"/>
              <a:t>Increases site productivity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828ABFD-B987-45FC-8B47-F249A69A27F0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Client Facilitator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Qualifications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Personable, organized, patient, diligent</a:t>
            </a:r>
          </a:p>
          <a:p>
            <a:pPr eaLnBrk="1" hangingPunct="1"/>
            <a:r>
              <a:rPr lang="en-US" altLang="en-US" smtClean="0"/>
              <a:t>Knows Tax-Aide policies and site procedures</a:t>
            </a:r>
          </a:p>
          <a:p>
            <a:pPr eaLnBrk="1" hangingPunct="1"/>
            <a:r>
              <a:rPr lang="en-US" altLang="en-US" smtClean="0"/>
              <a:t>Need not be certified Counselor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A3F3074-4E04-495D-99A6-99A8DE12F01F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Requirements to be Client Facilitator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/>
              <a:t>Complete AARP Volunteer </a:t>
            </a:r>
            <a:r>
              <a:rPr lang="en-US" altLang="en-US" dirty="0"/>
              <a:t>Site Policy and Procedure training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/>
              <a:t>Pass Volunteer Standards of Conduct (VSC) test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dirty="0" smtClean="0"/>
              <a:t>Sign Volunteer Agreement – Form 13615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25A03F0-96D0-4F4C-802D-70D132950246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Facilitator Tasks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Greets and welcomes taxpayer</a:t>
            </a:r>
          </a:p>
          <a:p>
            <a:r>
              <a:rPr lang="en-US" altLang="en-US" dirty="0" smtClean="0"/>
              <a:t>Ensures taxpayer is logged in on activity log</a:t>
            </a:r>
          </a:p>
          <a:p>
            <a:r>
              <a:rPr lang="en-US" altLang="en-US" dirty="0" smtClean="0"/>
              <a:t>Alerts Local Coordinator or Shift Coordinator if taxpayer requires/ requests special assistance</a:t>
            </a:r>
          </a:p>
          <a:p>
            <a:r>
              <a:rPr lang="en-US" altLang="en-US" dirty="0" smtClean="0"/>
              <a:t>Explains Interview/Intake Sheet – assists with completing as necessary</a:t>
            </a:r>
          </a:p>
          <a:p>
            <a:r>
              <a:rPr lang="en-US" altLang="en-US" dirty="0" smtClean="0"/>
              <a:t>Assigns taxpayer to Counselor following site procedures</a:t>
            </a:r>
          </a:p>
          <a:p>
            <a:r>
              <a:rPr lang="en-US" altLang="en-US" dirty="0" smtClean="0"/>
              <a:t>Ensures activity log updated when taxpayer departs site</a:t>
            </a:r>
          </a:p>
          <a:p>
            <a:r>
              <a:rPr lang="en-US" altLang="en-US" dirty="0" smtClean="0"/>
              <a:t>Additional duties as assigned by LC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Client Facilitator Training – TY2015</a:t>
            </a:r>
            <a:endParaRPr lang="en-US"/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E25DBF5-D87A-4E11-B1FE-1879CEBB7CD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Tasks – If Applicable to Site 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Ensures every applicable question on Intake Sheet is answered “YES” or “NO” or “UNSURE”</a:t>
            </a:r>
          </a:p>
          <a:p>
            <a:r>
              <a:rPr lang="en-US" altLang="en-US" dirty="0" smtClean="0"/>
              <a:t>Makes sure taxpayer has SSN or ITIN for everyone on return and verifies ID </a:t>
            </a:r>
          </a:p>
          <a:p>
            <a:r>
              <a:rPr lang="en-US" altLang="en-US" dirty="0" smtClean="0"/>
              <a:t>Sorts documents in Form 1040 order by taxpayer/spouse </a:t>
            </a:r>
          </a:p>
          <a:p>
            <a:r>
              <a:rPr lang="en-US" altLang="en-US" dirty="0" smtClean="0"/>
              <a:t>Check documents – are they “in scope”?</a:t>
            </a:r>
          </a:p>
          <a:p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Client Facilitator Training – TY2015</a:t>
            </a:r>
            <a:endParaRPr lang="en-US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C12E313-4A12-467B-963C-52E0C7FCAFA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Client Facilitator Job Aids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Content Placeholder 10"/>
          <p:cNvSpPr>
            <a:spLocks noGrp="1"/>
          </p:cNvSpPr>
          <p:nvPr>
            <p:ph idx="1"/>
          </p:nvPr>
        </p:nvSpPr>
        <p:spPr>
          <a:xfrm>
            <a:off x="609600" y="1676400"/>
            <a:ext cx="7391400" cy="4495800"/>
          </a:xfrm>
        </p:spPr>
        <p:txBody>
          <a:bodyPr/>
          <a:lstStyle/>
          <a:p>
            <a:pPr eaLnBrk="1" hangingPunct="1"/>
            <a:r>
              <a:rPr lang="en-US" altLang="en-US" smtClean="0"/>
              <a:t>Form 13614-C</a:t>
            </a:r>
          </a:p>
          <a:p>
            <a:pPr eaLnBrk="1" hangingPunct="1"/>
            <a:r>
              <a:rPr lang="en-US" altLang="en-US" smtClean="0"/>
              <a:t>Site Sign In/Activity Sheet</a:t>
            </a:r>
          </a:p>
          <a:p>
            <a:pPr eaLnBrk="1" hangingPunct="1"/>
            <a:r>
              <a:rPr lang="en-US" altLang="en-US" smtClean="0"/>
              <a:t>In Scope/Out of Scope Poster</a:t>
            </a:r>
          </a:p>
          <a:p>
            <a:pPr eaLnBrk="1" hangingPunct="1"/>
            <a:r>
              <a:rPr lang="en-US" altLang="en-US" smtClean="0"/>
              <a:t>Local Social Security offices/addresses</a:t>
            </a:r>
          </a:p>
          <a:p>
            <a:pPr eaLnBrk="1" hangingPunct="1"/>
            <a:r>
              <a:rPr lang="en-US" altLang="en-US" smtClean="0"/>
              <a:t>Other local city or state office addresses that might be needed or helpful</a:t>
            </a:r>
          </a:p>
          <a:p>
            <a:pPr eaLnBrk="1" hangingPunct="1"/>
            <a:r>
              <a:rPr lang="en-US" altLang="en-US" smtClean="0"/>
              <a:t>List of frequently used acronyms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Client Facilitator Training – TY2015</a:t>
            </a: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D04CD8B-0E2F-41EE-9DDE-2B3FC2DA88BA}" type="slidenum">
              <a:rPr lang="en-US" altLang="en-US" sz="1400">
                <a:solidFill>
                  <a:srgbClr val="474B78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 sz="1400">
              <a:solidFill>
                <a:srgbClr val="474B78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TTC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</Template>
  <TotalTime>0</TotalTime>
  <Words>1096</Words>
  <Application>Microsoft Office PowerPoint</Application>
  <PresentationFormat>On-screen Show (4:3)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ＭＳ 明朝</vt:lpstr>
      <vt:lpstr>ＭＳ Ｐゴシック</vt:lpstr>
      <vt:lpstr>Wingdings</vt:lpstr>
      <vt:lpstr>NTTC</vt:lpstr>
      <vt:lpstr>The Client Facilitator</vt:lpstr>
      <vt:lpstr>What/Who is a Client Facilitator?</vt:lpstr>
      <vt:lpstr>What/Who is a Client Facilitator?</vt:lpstr>
      <vt:lpstr>Benefits of a Client Facilitator</vt:lpstr>
      <vt:lpstr>Client Facilitator Qualifications</vt:lpstr>
      <vt:lpstr>Requirements to be Client Facilitator </vt:lpstr>
      <vt:lpstr>Client Facilitator Tasks</vt:lpstr>
      <vt:lpstr>Tasks – If Applicable to Site </vt:lpstr>
      <vt:lpstr>Client Facilitator Job Aids</vt:lpstr>
      <vt:lpstr>PowerPoint Presentation</vt:lpstr>
      <vt:lpstr>PowerPoint Presentation</vt:lpstr>
      <vt:lpstr>Typical Forms…</vt:lpstr>
      <vt:lpstr>Tax-Aide Process</vt:lpstr>
      <vt:lpstr>Client Facilitator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2013-11-27T23:40:02Z</dcterms:created>
  <dcterms:modified xsi:type="dcterms:W3CDTF">2015-10-28T21:58:34Z</dcterms:modified>
</cp:coreProperties>
</file>